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60" r:id="rId6"/>
    <p:sldId id="264" r:id="rId7"/>
    <p:sldId id="265" r:id="rId8"/>
    <p:sldId id="263" r:id="rId9"/>
    <p:sldId id="259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653136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753472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3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2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2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6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1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7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7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7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FDA9-C0CE-4A60-A531-05EFDBD3189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3ED6-3593-4A2C-992C-469E35F0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9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hkolakar.ucoz.ru/index/pitanie/0-12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823131"/>
            <a:ext cx="7772400" cy="1470025"/>
          </a:xfrm>
        </p:spPr>
        <p:txBody>
          <a:bodyPr/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здорового питания школьников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0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46FF2FA-292E-44A3-9963-7BA361531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Здоровое питание школьника - залог успеха в  учебном году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5E6A05E-B666-4ED1-AB42-2077EDC4A1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82763"/>
            <a:ext cx="6419056" cy="4238525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- это основа здоровья человека.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Как правило, пищевая ценность различных блюд во многом зависит от того, как они приготовлены .</a:t>
            </a:r>
          </a:p>
        </p:txBody>
      </p:sp>
      <p:pic>
        <p:nvPicPr>
          <p:cNvPr id="6" name="preview-image" descr="http://shkolakar.ucoz.ru/pitanie/thumb.png">
            <a:hlinkClick r:id="rId2"/>
            <a:extLst>
              <a:ext uri="{FF2B5EF4-FFF2-40B4-BE49-F238E27FC236}">
                <a16:creationId xmlns:a16="http://schemas.microsoft.com/office/drawing/2014/main" id="{7602FAED-0D2A-4B74-AEE9-AA0D7EB6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1905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87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F7A6-B0F8-4807-9838-9ABD8A01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здорового питания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A2021-D036-437F-8EEA-AF1D67F4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есть разнообразные пищевые продукты. Ежедневный рацион ребенка должен содержать около 15 наименований разных продуктов питания. </a:t>
            </a:r>
          </a:p>
          <a:p>
            <a:pPr eaLnBrk="1" hangingPunct="1"/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недели рацион питания должен включать не менее 30 наименований разных продуктов питания.</a:t>
            </a:r>
          </a:p>
          <a:p>
            <a:pPr eaLnBrk="1" hangingPunct="1"/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  день в рационе питания ребенка должны присутствовать следующие продукты: мясо, сливочное масло, молоко, хлеб, крупы, свежие овощи и фрукты. Ряд продуктов: рыба, яйца, сметана, творог и другие кисломолочные продукты, сыр - не обязательно должны входить в рацион питания каждый день, но в течение недели должны присутствовать 2-3 раза обязательно.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155229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 питания</a:t>
            </a:r>
          </a:p>
        </p:txBody>
      </p:sp>
      <p:sp>
        <p:nvSpPr>
          <p:cNvPr id="3" name="Freeform 123"/>
          <p:cNvSpPr>
            <a:spLocks/>
          </p:cNvSpPr>
          <p:nvPr/>
        </p:nvSpPr>
        <p:spPr bwMode="gray">
          <a:xfrm>
            <a:off x="0" y="2622550"/>
            <a:ext cx="8435975" cy="4311650"/>
          </a:xfrm>
          <a:custGeom>
            <a:avLst/>
            <a:gdLst/>
            <a:ahLst/>
            <a:cxnLst>
              <a:cxn ang="0">
                <a:pos x="0" y="2387"/>
              </a:cxn>
              <a:cxn ang="0">
                <a:pos x="0" y="2668"/>
              </a:cxn>
              <a:cxn ang="0">
                <a:pos x="5218" y="220"/>
              </a:cxn>
              <a:cxn ang="0">
                <a:pos x="4011" y="0"/>
              </a:cxn>
              <a:cxn ang="0">
                <a:pos x="0" y="2387"/>
              </a:cxn>
            </a:cxnLst>
            <a:rect l="0" t="0" r="r" b="b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1500238" y="5575962"/>
            <a:ext cx="1011188" cy="1047088"/>
            <a:chOff x="819" y="1243"/>
            <a:chExt cx="454" cy="518"/>
          </a:xfrm>
        </p:grpSpPr>
        <p:grpSp>
          <p:nvGrpSpPr>
            <p:cNvPr id="5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7" name="Picture 12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8" name="Picture 1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9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6" name="Picture 1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10" name="Group 130"/>
          <p:cNvGrpSpPr>
            <a:grpSpLocks/>
          </p:cNvGrpSpPr>
          <p:nvPr/>
        </p:nvGrpSpPr>
        <p:grpSpPr bwMode="auto">
          <a:xfrm>
            <a:off x="3015953" y="4974570"/>
            <a:ext cx="1327447" cy="1318280"/>
            <a:chOff x="819" y="1243"/>
            <a:chExt cx="454" cy="518"/>
          </a:xfrm>
        </p:grpSpPr>
        <p:grpSp>
          <p:nvGrpSpPr>
            <p:cNvPr id="11" name="Group 131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3" name="Picture 132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4" name="Picture 133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5" name="Oval 134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2" name="Picture 135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16" name="Group 136"/>
          <p:cNvGrpSpPr>
            <a:grpSpLocks/>
          </p:cNvGrpSpPr>
          <p:nvPr/>
        </p:nvGrpSpPr>
        <p:grpSpPr bwMode="auto">
          <a:xfrm>
            <a:off x="4618800" y="3975598"/>
            <a:ext cx="1854187" cy="1784546"/>
            <a:chOff x="819" y="1243"/>
            <a:chExt cx="454" cy="518"/>
          </a:xfrm>
        </p:grpSpPr>
        <p:grpSp>
          <p:nvGrpSpPr>
            <p:cNvPr id="17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" name="Picture 138" descr="light_shadow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20" name="Picture 139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21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8" name="Picture 141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grpSp>
        <p:nvGrpSpPr>
          <p:cNvPr id="22" name="Group 142"/>
          <p:cNvGrpSpPr>
            <a:grpSpLocks/>
          </p:cNvGrpSpPr>
          <p:nvPr/>
        </p:nvGrpSpPr>
        <p:grpSpPr bwMode="auto">
          <a:xfrm>
            <a:off x="6324600" y="1631950"/>
            <a:ext cx="2279650" cy="2362200"/>
            <a:chOff x="819" y="1243"/>
            <a:chExt cx="454" cy="518"/>
          </a:xfrm>
        </p:grpSpPr>
        <p:grpSp>
          <p:nvGrpSpPr>
            <p:cNvPr id="23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25" name="Picture 144" descr="light_shadow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45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4" name="Picture 14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AutoShape 148"/>
          <p:cNvSpPr>
            <a:spLocks noChangeArrowheads="1"/>
          </p:cNvSpPr>
          <p:nvPr/>
        </p:nvSpPr>
        <p:spPr bwMode="gray">
          <a:xfrm rot="4618100">
            <a:off x="2774950" y="5988051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AutoShape 149"/>
          <p:cNvSpPr>
            <a:spLocks noChangeArrowheads="1"/>
          </p:cNvSpPr>
          <p:nvPr/>
        </p:nvSpPr>
        <p:spPr bwMode="gray">
          <a:xfrm rot="3499593">
            <a:off x="4430713" y="5307013"/>
            <a:ext cx="301625" cy="26352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AutoShape 150"/>
          <p:cNvSpPr>
            <a:spLocks noChangeArrowheads="1"/>
          </p:cNvSpPr>
          <p:nvPr/>
        </p:nvSpPr>
        <p:spPr bwMode="gray">
          <a:xfrm rot="2284555">
            <a:off x="6351588" y="3795713"/>
            <a:ext cx="400050" cy="349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white">
          <a:xfrm>
            <a:off x="1618008" y="5724133"/>
            <a:ext cx="8657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Жиры, масла, сладости</a:t>
            </a:r>
            <a:endParaRPr lang="en-US" sz="1200" b="1" i="0" dirty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white">
          <a:xfrm>
            <a:off x="3168310" y="5091135"/>
            <a:ext cx="10081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i="0" dirty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Молочные продукты, мясо, рыба, птица</a:t>
            </a:r>
            <a:endParaRPr lang="en-US" sz="1200" b="1" i="0" dirty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white">
          <a:xfrm>
            <a:off x="4964967" y="4486333"/>
            <a:ext cx="111859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Овощи, фрукты</a:t>
            </a:r>
            <a:endParaRPr lang="en-US" sz="1600" b="1" i="0" dirty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white">
          <a:xfrm>
            <a:off x="6732240" y="2119226"/>
            <a:ext cx="157356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Зерновые,    </a:t>
            </a:r>
            <a:r>
              <a:rPr lang="ru-RU" sz="1600" b="1" dirty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рис,</a:t>
            </a:r>
            <a:r>
              <a:rPr lang="ru-RU" sz="1600" b="1" i="0" dirty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 крупы, м</a:t>
            </a:r>
            <a:r>
              <a:rPr lang="ru-RU" sz="1600" b="1" dirty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акаронные изделия, хлеб</a:t>
            </a:r>
            <a:r>
              <a:rPr lang="ru-RU" sz="1600" b="1" i="0" dirty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 </a:t>
            </a:r>
            <a:endParaRPr lang="en-US" sz="1600" b="1" i="0" dirty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black">
          <a:xfrm>
            <a:off x="456578" y="2388793"/>
            <a:ext cx="4584860" cy="182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</a:p>
        </p:txBody>
      </p:sp>
    </p:spTree>
    <p:extLst>
      <p:ext uri="{BB962C8B-B14F-4D97-AF65-F5344CB8AC3E}">
        <p14:creationId xmlns:p14="http://schemas.microsoft.com/office/powerpoint/2010/main" val="154230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школьникам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питании всё должно быть в меру;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Пища должна быть разнообразной;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Еда должна быть тёплой;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пережёвывать пищу;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овощи и фрукты;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3—4 раза в день;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есть перед сном;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есть копчёного, жареного и острого;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есть всухомятку;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есть сладостей;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перекусывать чипсами и сухариками;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брать в школе горячий обед.</a:t>
            </a:r>
          </a:p>
          <a:p>
            <a:pPr marL="0" indent="0"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25039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220322-2D76-4C88-97EE-8B2328140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питаться не менее 4 раз в день: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 (дома, перед уходом в школу)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 завтрак (в школе)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 (в школе или дома)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ужин (дома)</a:t>
            </a:r>
          </a:p>
          <a:p>
            <a:pPr eaLnBrk="1" hangingPunct="1"/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употреблять  йодированную соль.</a:t>
            </a:r>
          </a:p>
          <a:p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межсезонье (осень- зима, зима- весна) ребенок должен получать витаминно-минеральные комплексы, рекомендованные для детей соответствующего возраста.</a:t>
            </a:r>
          </a:p>
          <a:p>
            <a:pPr marL="0" indent="0" eaLnBrk="1" hangingPunct="1">
              <a:buNone/>
            </a:pPr>
            <a:endParaRPr lang="ru-RU" alt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5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D4CDA56-88C6-4345-A41C-3A9AE5ED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школьникам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6030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DF18FE-3F72-4F5E-9C98-24BA2633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обогащения рационно питания школьника витамином «С» рекомендуется ежедневный прием отвара шиповника.</a:t>
            </a:r>
          </a:p>
          <a:p>
            <a:pPr eaLnBrk="1" hangingPunct="1"/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пищи должен проходить в спокойной обстановке.</a:t>
            </a:r>
          </a:p>
          <a:p>
            <a:pPr eaLnBrk="1" hangingPunct="1"/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 у  ребенка имеет место дефицит или избыток массы тела, необходима консультация врача для корректировки рациона питания.</a:t>
            </a:r>
          </a:p>
          <a:p>
            <a:pPr eaLnBrk="1" hangingPunct="1"/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 питания школьника, занимающегося спортом, должен быть скорректирован с учетом объема физической нагрузки.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A675F11-A095-4241-B4E8-28A168AA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школьникам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1285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15DA4-F1EC-4E63-B755-710E842A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Польза горячего питания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8E8D9-65FB-4DD5-BB1C-3EBEE258D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16832"/>
            <a:ext cx="7571184" cy="286977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Наблюдения показали, что дети,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получающие горячее питание в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условиях школы, меньше устают,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 них на более длительный срок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сохраняется высокий уровень 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работоспособности и выше   успеваемость.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0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4"/>
          <p:cNvSpPr>
            <a:spLocks noChangeArrowheads="1"/>
          </p:cNvSpPr>
          <p:nvPr/>
        </p:nvSpPr>
        <p:spPr bwMode="gray">
          <a:xfrm>
            <a:off x="643784" y="2090157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67"/>
          <p:cNvSpPr>
            <a:spLocks noChangeArrowheads="1"/>
          </p:cNvSpPr>
          <p:nvPr/>
        </p:nvSpPr>
        <p:spPr bwMode="gray">
          <a:xfrm>
            <a:off x="5982584" y="4432759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63"/>
          <p:cNvSpPr>
            <a:spLocks noChangeArrowheads="1"/>
          </p:cNvSpPr>
          <p:nvPr/>
        </p:nvSpPr>
        <p:spPr bwMode="gray">
          <a:xfrm>
            <a:off x="618241" y="4437112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892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режим питания</a:t>
            </a:r>
            <a:endParaRPr lang="ru-RU" i="1" dirty="0"/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black">
          <a:xfrm>
            <a:off x="3670300" y="3612073"/>
            <a:ext cx="1905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ЗАПОМНИТЕ!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gray">
          <a:xfrm>
            <a:off x="711200" y="4772025"/>
            <a:ext cx="2408238" cy="1114425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white">
          <a:xfrm>
            <a:off x="789485" y="4397042"/>
            <a:ext cx="20989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  <a:cs typeface="Arial" charset="0"/>
              </a:rPr>
              <a:t>Завтрак – 9.00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AutoShape 59"/>
          <p:cNvSpPr>
            <a:spLocks noChangeArrowheads="1"/>
          </p:cNvSpPr>
          <p:nvPr/>
        </p:nvSpPr>
        <p:spPr bwMode="gray">
          <a:xfrm>
            <a:off x="5982584" y="2037228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0"/>
          <p:cNvSpPr>
            <a:spLocks noChangeArrowheads="1"/>
          </p:cNvSpPr>
          <p:nvPr/>
        </p:nvSpPr>
        <p:spPr bwMode="gray">
          <a:xfrm>
            <a:off x="711200" y="2409825"/>
            <a:ext cx="2408238" cy="11144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gray">
          <a:xfrm>
            <a:off x="6045200" y="4772025"/>
            <a:ext cx="2408238" cy="11144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white">
          <a:xfrm>
            <a:off x="6222321" y="4395852"/>
            <a:ext cx="20881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  <a:cs typeface="Arial" charset="0"/>
              </a:rPr>
              <a:t>Ужин – 19.00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AutoShape 68"/>
          <p:cNvSpPr>
            <a:spLocks noChangeArrowheads="1"/>
          </p:cNvSpPr>
          <p:nvPr/>
        </p:nvSpPr>
        <p:spPr bwMode="gray">
          <a:xfrm>
            <a:off x="6045200" y="2409825"/>
            <a:ext cx="2408238" cy="1114425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6255726" y="2005444"/>
            <a:ext cx="20881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0" dirty="0">
                <a:solidFill>
                  <a:srgbClr val="FFFFFF"/>
                </a:solidFill>
                <a:cs typeface="Arial" charset="0"/>
              </a:rPr>
              <a:t>Полдник – 16.00</a:t>
            </a:r>
            <a:endParaRPr lang="en-US" sz="2000" b="1" i="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0" name="Group 71"/>
          <p:cNvGrpSpPr>
            <a:grpSpLocks/>
          </p:cNvGrpSpPr>
          <p:nvPr/>
        </p:nvGrpSpPr>
        <p:grpSpPr bwMode="auto">
          <a:xfrm rot="5400000">
            <a:off x="3143250" y="2590800"/>
            <a:ext cx="2819400" cy="2803525"/>
            <a:chOff x="1968" y="1488"/>
            <a:chExt cx="1776" cy="1766"/>
          </a:xfrm>
        </p:grpSpPr>
        <p:sp>
          <p:nvSpPr>
            <p:cNvPr id="21" name="AutoShape 72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AutoShape 73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3" name="AutoShape 74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4" name="AutoShape 75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5" name="Text Box 18">
            <a:extLst>
              <a:ext uri="{FF2B5EF4-FFF2-40B4-BE49-F238E27FC236}">
                <a16:creationId xmlns:a16="http://schemas.microsoft.com/office/drawing/2014/main" id="{1285851F-C6ED-474F-AD13-83D2A02B2B6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866292" y="2044197"/>
            <a:ext cx="20989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  <a:cs typeface="Arial" charset="0"/>
              </a:rPr>
              <a:t>Обед - 13.00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436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dc9cc8bad61f1e6d7f9652c52c806668e49ae3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451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Правила здорового питания школьников</vt:lpstr>
      <vt:lpstr>Здоровое питание школьника - залог успеха в  учебном году</vt:lpstr>
      <vt:lpstr>Правила здорового питания</vt:lpstr>
      <vt:lpstr>Рацион питания</vt:lpstr>
      <vt:lpstr>Рекомендации школьникам</vt:lpstr>
      <vt:lpstr>Рекомендации школьникам</vt:lpstr>
      <vt:lpstr>Рекомендации школьникам</vt:lpstr>
      <vt:lpstr>Польза горячего питания</vt:lpstr>
      <vt:lpstr>Соблюдайте режим питания</vt:lpstr>
    </vt:vector>
  </TitlesOfParts>
  <Company>http://presentation-creation.ru/powerpoint-presentation.html</Company>
  <LinksUpToDate>false</LinksUpToDate>
  <SharedDoc>false</SharedDoc>
  <HyperlinkBase>http://presentation-creation.ru/powerpoint-presentation.html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Спелые витамины</dc:title>
  <dc:creator>obstinate</dc:creator>
  <cp:lastModifiedBy>ГБОУ НАО Средняя школа №3</cp:lastModifiedBy>
  <cp:revision>13</cp:revision>
  <dcterms:created xsi:type="dcterms:W3CDTF">2017-10-22T18:01:27Z</dcterms:created>
  <dcterms:modified xsi:type="dcterms:W3CDTF">2021-11-01T10:23:37Z</dcterms:modified>
</cp:coreProperties>
</file>